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68" r:id="rId3"/>
    <p:sldId id="259" r:id="rId4"/>
    <p:sldId id="260" r:id="rId5"/>
    <p:sldId id="261" r:id="rId6"/>
    <p:sldId id="270" r:id="rId7"/>
    <p:sldId id="262" r:id="rId8"/>
    <p:sldId id="264" r:id="rId9"/>
    <p:sldId id="265" r:id="rId10"/>
    <p:sldId id="266" r:id="rId11"/>
    <p:sldId id="267" r:id="rId12"/>
  </p:sldIdLst>
  <p:sldSz cx="12192000" cy="6858000"/>
  <p:notesSz cx="6400800" cy="8686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GB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 sz="1600"/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Total Expenditure</a:t>
            </a:r>
          </a:p>
          <a:p>
            <a:pPr algn="ctr">
              <a:defRPr sz="1600"/>
            </a:pPr>
            <a:r>
              <a:rPr lang="en-GB" sz="1600" b="1" baseline="0" dirty="0">
                <a:latin typeface="Calibri" panose="020F0502020204030204" pitchFamily="34" charset="0"/>
                <a:cs typeface="Calibri" panose="020F0502020204030204" pitchFamily="34" charset="0"/>
              </a:rPr>
              <a:t> Performance 2020 vs 2019</a:t>
            </a:r>
            <a:r>
              <a:rPr lang="en-GB" sz="1600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defRPr sz="1600"/>
            </a:pPr>
            <a:r>
              <a:rPr lang="en-GB" sz="1600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26429619525905718"/>
          <c:y val="5.659073778949003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36351730824928"/>
          <c:y val="0.20716331797288415"/>
          <c:w val="0.85575696984727301"/>
          <c:h val="0.638590305118110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2019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280.91000000000003</c:v>
                </c:pt>
                <c:pt idx="1">
                  <c:v>400.32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C7-4222-A216-722666AE77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2019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141.32</c:v>
                </c:pt>
                <c:pt idx="1">
                  <c:v>143.16999999999999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C7-4222-A216-722666AE77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23054079"/>
        <c:axId val="1823067391"/>
      </c:barChart>
      <c:catAx>
        <c:axId val="1823054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3067391"/>
        <c:crosses val="autoZero"/>
        <c:auto val="1"/>
        <c:lblAlgn val="ctr"/>
        <c:lblOffset val="100"/>
        <c:noMultiLvlLbl val="0"/>
      </c:catAx>
      <c:valAx>
        <c:axId val="1823067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3054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549414098828213E-2"/>
          <c:y val="0.90560605314960629"/>
          <c:w val="0.53281692396718128"/>
          <c:h val="7.56439468503937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GB"/>
            </a:pPr>
            <a:r>
              <a:rPr lang="en-US" dirty="0"/>
              <a:t> % OF TOTAL</a:t>
            </a:r>
          </a:p>
        </c:rich>
      </c:tx>
      <c:layout>
        <c:manualLayout>
          <c:xMode val="edge"/>
          <c:yMode val="edge"/>
          <c:x val="0.43941068423530916"/>
          <c:y val="2.8125000000000001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% OF TOTAL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8608050963690953"/>
                  <c:y val="-3.6351051252673599E-3"/>
                </c:manualLayout>
              </c:layout>
              <c:tx>
                <c:rich>
                  <a:bodyPr/>
                  <a:lstStyle/>
                  <a:p>
                    <a:fld id="{D9E035E5-CCD3-4EDD-8C3F-DB34237B59EF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44.91%</a:t>
                    </a:r>
                    <a:r>
                      <a:rPr lang="en-US" baseline="0" dirty="0"/>
                      <a:t>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A12-4B91-BBF4-B5034AC2D0A8}"/>
                </c:ext>
              </c:extLst>
            </c:dLbl>
            <c:dLbl>
              <c:idx val="1"/>
              <c:layout>
                <c:manualLayout>
                  <c:x val="4.306935326155354E-2"/>
                  <c:y val="-0.12127902810889113"/>
                </c:manualLayout>
              </c:layout>
              <c:tx>
                <c:rich>
                  <a:bodyPr/>
                  <a:lstStyle/>
                  <a:p>
                    <a:fld id="{E66431D9-8E38-4012-AA1F-188114A54682}" type="CATEGORYNAME">
                      <a:rPr lang="en-US" smtClean="0"/>
                      <a:pPr/>
                      <a:t>[CATEGORY NAME]</a:t>
                    </a:fld>
                    <a:r>
                      <a:rPr lang="en-US" baseline="0" dirty="0"/>
                      <a:t> 14.35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%</a:t>
                    </a:r>
                    <a:r>
                      <a:rPr lang="en-US" baseline="0" dirty="0"/>
                      <a:t>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A12-4B91-BBF4-B5034AC2D0A8}"/>
                </c:ext>
              </c:extLst>
            </c:dLbl>
            <c:dLbl>
              <c:idx val="2"/>
              <c:layout>
                <c:manualLayout>
                  <c:x val="0.16046527388573401"/>
                  <c:y val="8.4885581288359335E-3"/>
                </c:manualLayout>
              </c:layout>
              <c:tx>
                <c:rich>
                  <a:bodyPr/>
                  <a:lstStyle/>
                  <a:p>
                    <a:fld id="{8C089CE0-922C-46D3-83F7-65C814845A23}" type="CATEGORYNAME">
                      <a:rPr lang="en-US" sz="800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30.43%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A12-4B91-BBF4-B5034AC2D0A8}"/>
                </c:ext>
              </c:extLst>
            </c:dLbl>
            <c:dLbl>
              <c:idx val="3"/>
              <c:layout>
                <c:manualLayout>
                  <c:x val="0.10071955447648082"/>
                  <c:y val="0.15435008958687199"/>
                </c:manualLayout>
              </c:layout>
              <c:tx>
                <c:rich>
                  <a:bodyPr/>
                  <a:lstStyle/>
                  <a:p>
                    <a:pPr>
                      <a:defRPr lang="en-GB" sz="1000">
                        <a:latin typeface="Arial Black" panose="020B0A04020102020204" pitchFamily="34" charset="0"/>
                      </a:defRPr>
                    </a:pPr>
                    <a:fld id="{99D7BF61-E705-46DA-828F-0AEEA3092BDC}" type="CATEGORYNAME">
                      <a:rPr lang="en-US" sz="1000" smtClean="0"/>
                      <a:pPr>
                        <a:defRPr lang="en-GB" sz="1000">
                          <a:latin typeface="Arial Black" panose="020B0A04020102020204" pitchFamily="34" charset="0"/>
                        </a:defRPr>
                      </a:pPr>
                      <a:t>[CATEGORY NAME]</a:t>
                    </a:fld>
                    <a:r>
                      <a:rPr lang="en-US" sz="1000" baseline="0" dirty="0"/>
                      <a:t> </a:t>
                    </a:r>
                    <a:r>
                      <a:rPr lang="en-US" sz="1000" baseline="0" dirty="0">
                        <a:solidFill>
                          <a:schemeClr val="tx1"/>
                        </a:solidFill>
                      </a:rPr>
                      <a:t>10.31%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6A12-4B91-BBF4-B5034AC2D0A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12-4B91-BBF4-B5034AC2D0A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12-4B91-BBF4-B5034AC2D0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200">
                    <a:latin typeface="Arial Black" panose="020B0A040201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IGR</c:v>
                </c:pt>
                <c:pt idx="1">
                  <c:v>VAT</c:v>
                </c:pt>
                <c:pt idx="2">
                  <c:v>STATUTORY ALLOCATION</c:v>
                </c:pt>
                <c:pt idx="3">
                  <c:v>CAPITAL RECEIPT</c:v>
                </c:pt>
                <c:pt idx="4">
                  <c:v>CAPEX REFUND</c:v>
                </c:pt>
                <c:pt idx="5">
                  <c:v>OTHER INCOME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0.4491</c:v>
                </c:pt>
                <c:pt idx="1">
                  <c:v>0.14349999999999999</c:v>
                </c:pt>
                <c:pt idx="2">
                  <c:v>0.30430000000000001</c:v>
                </c:pt>
                <c:pt idx="3">
                  <c:v>0.1031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B4-4F76-8F37-6D8619513F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0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 dirty="0"/>
              <a:t>Actual</a:t>
            </a:r>
            <a:r>
              <a:rPr lang="en-GB" sz="1200" baseline="0" dirty="0"/>
              <a:t> Performance</a:t>
            </a:r>
            <a:endParaRPr lang="en-GB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277286502366706E-2"/>
          <c:y val="0.15166207643961643"/>
          <c:w val="0.90372916666666669"/>
          <c:h val="0.546432872726741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5"/>
                <c:pt idx="0">
                  <c:v>IGR</c:v>
                </c:pt>
                <c:pt idx="1">
                  <c:v>Statutory Allocation</c:v>
                </c:pt>
                <c:pt idx="2">
                  <c:v>Capex Refund</c:v>
                </c:pt>
                <c:pt idx="3">
                  <c:v>VAT</c:v>
                </c:pt>
                <c:pt idx="4">
                  <c:v>Capital Receipts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50.87</c:v>
                </c:pt>
                <c:pt idx="1">
                  <c:v>34.46</c:v>
                </c:pt>
                <c:pt idx="2">
                  <c:v>0</c:v>
                </c:pt>
                <c:pt idx="3">
                  <c:v>16.25</c:v>
                </c:pt>
                <c:pt idx="4">
                  <c:v>11.68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57-4D95-9CB7-1A68F517428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5"/>
                <c:pt idx="0">
                  <c:v>IGR</c:v>
                </c:pt>
                <c:pt idx="1">
                  <c:v>Statutory Allocation</c:v>
                </c:pt>
                <c:pt idx="2">
                  <c:v>Capex Refund</c:v>
                </c:pt>
                <c:pt idx="3">
                  <c:v>VAT</c:v>
                </c:pt>
                <c:pt idx="4">
                  <c:v>Capital Receipts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70.92</c:v>
                </c:pt>
                <c:pt idx="1">
                  <c:v>40.69</c:v>
                </c:pt>
                <c:pt idx="2">
                  <c:v>33.020000000000003</c:v>
                </c:pt>
                <c:pt idx="3">
                  <c:v>13.57</c:v>
                </c:pt>
                <c:pt idx="4">
                  <c:v>1.39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57-4D95-9CB7-1A68F51742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53647200"/>
        <c:axId val="1253654272"/>
      </c:barChart>
      <c:catAx>
        <c:axId val="125364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3654272"/>
        <c:crosses val="autoZero"/>
        <c:auto val="1"/>
        <c:lblAlgn val="ctr"/>
        <c:lblOffset val="100"/>
        <c:noMultiLvlLbl val="0"/>
      </c:catAx>
      <c:valAx>
        <c:axId val="1253654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364720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73500574146981612"/>
          <c:y val="6.0656266327063738E-2"/>
          <c:w val="0.23415501968503938"/>
          <c:h val="0.130664266588296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Actual Expenditure</a:t>
            </a:r>
            <a:r>
              <a:rPr lang="en-GB" baseline="0" dirty="0"/>
              <a:t> Performance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58.21</c:v>
                </c:pt>
                <c:pt idx="1">
                  <c:v>15.75</c:v>
                </c:pt>
                <c:pt idx="2">
                  <c:v>22.26</c:v>
                </c:pt>
                <c:pt idx="3">
                  <c:v>7.56</c:v>
                </c:pt>
                <c:pt idx="4">
                  <c:v>37.54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82-49D9-A219-40719A1A5F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57.54</c:v>
                </c:pt>
                <c:pt idx="1">
                  <c:v>9.17</c:v>
                </c:pt>
                <c:pt idx="2">
                  <c:v>20.12</c:v>
                </c:pt>
                <c:pt idx="3">
                  <c:v>8.75</c:v>
                </c:pt>
                <c:pt idx="4">
                  <c:v>47.58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82-49D9-A219-40719A1A5F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13247008"/>
        <c:axId val="1013249504"/>
      </c:barChart>
      <c:catAx>
        <c:axId val="101324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3249504"/>
        <c:crosses val="autoZero"/>
        <c:auto val="1"/>
        <c:lblAlgn val="ctr"/>
        <c:lblOffset val="100"/>
        <c:noMultiLvlLbl val="0"/>
      </c:catAx>
      <c:valAx>
        <c:axId val="1013249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324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773680" cy="435849"/>
          </a:xfrm>
          <a:prstGeom prst="rect">
            <a:avLst/>
          </a:prstGeom>
        </p:spPr>
        <p:txBody>
          <a:bodyPr vert="horz" lIns="85979" tIns="42989" rIns="85979" bIns="42989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625640" y="1"/>
            <a:ext cx="2773680" cy="435849"/>
          </a:xfrm>
          <a:prstGeom prst="rect">
            <a:avLst/>
          </a:prstGeom>
        </p:spPr>
        <p:txBody>
          <a:bodyPr vert="horz" lIns="85979" tIns="42989" rIns="85979" bIns="42989" rtlCol="0"/>
          <a:lstStyle>
            <a:lvl1pPr algn="r">
              <a:defRPr sz="1100"/>
            </a:lvl1pPr>
          </a:lstStyle>
          <a:p>
            <a:fld id="{EFD6D7AC-7783-4CFE-A842-F42031366301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96900" y="1085850"/>
            <a:ext cx="5207000" cy="2930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5979" tIns="42989" rIns="85979" bIns="429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40080" y="4180523"/>
            <a:ext cx="5120640" cy="3420427"/>
          </a:xfrm>
          <a:prstGeom prst="rect">
            <a:avLst/>
          </a:prstGeom>
        </p:spPr>
        <p:txBody>
          <a:bodyPr vert="horz" lIns="85979" tIns="42989" rIns="85979" bIns="429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250954"/>
            <a:ext cx="2773680" cy="435848"/>
          </a:xfrm>
          <a:prstGeom prst="rect">
            <a:avLst/>
          </a:prstGeom>
        </p:spPr>
        <p:txBody>
          <a:bodyPr vert="horz" lIns="85979" tIns="42989" rIns="85979" bIns="42989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625640" y="8250954"/>
            <a:ext cx="2773680" cy="435848"/>
          </a:xfrm>
          <a:prstGeom prst="rect">
            <a:avLst/>
          </a:prstGeom>
        </p:spPr>
        <p:txBody>
          <a:bodyPr vert="horz" lIns="85979" tIns="42989" rIns="85979" bIns="42989" rtlCol="0" anchor="b"/>
          <a:lstStyle>
            <a:lvl1pPr algn="r">
              <a:defRPr sz="1100"/>
            </a:lvl1pPr>
          </a:lstStyle>
          <a:p>
            <a:fld id="{61B2A9E3-443A-4A04-9447-88D923BA3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66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59793">
              <a:defRPr/>
            </a:pPr>
            <a:fld id="{ABDE8F0D-88F0-43B0-B5A3-93EFDF0CC5BC}" type="slidenum">
              <a:rPr lang="id-ID">
                <a:solidFill>
                  <a:prstClr val="black"/>
                </a:solidFill>
                <a:latin typeface="Calibri"/>
              </a:rPr>
              <a:pPr defTabSz="859793">
                <a:defRPr/>
              </a:pPr>
              <a:t>1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0004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59793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859793">
                <a:defRPr/>
              </a:pPr>
              <a:t>3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7728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59793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859793">
                <a:defRPr/>
              </a:pPr>
              <a:t>8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1171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815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C53733-2DFC-4B98-8FF8-B87E5AE0FB9F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 January 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740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C4D36-7EBC-40F6-8A10-7E6B58CD9DC4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 January 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62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96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E27DF-531B-48F4-88C2-621D2B9F4E21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 January 2021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0443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9F8FF-C434-4D06-9F0F-FDF01BC57B40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 January 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10458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6DF1AE-C67C-47E6-B25B-E7FF3EBF4A1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 January 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872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D68515-BC1A-45F8-8DB5-AC64019FE02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 January 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3100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5C5D9F-BD75-49FE-BD78-DA08E87FF7A6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 January 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88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FCB372-3765-4DB6-8C61-0044DFA0AEDE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 January 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01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4BBB6-1CE2-4478-860C-7B81AC28B769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 January 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5368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72" y="6172200"/>
            <a:ext cx="881129" cy="62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70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0B4F9B-A9E5-4366-8CC0-01BCC3F8DAAF}" type="slidenum">
              <a:rPr kumimoji="0" lang="id-ID" sz="1000" b="0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d-ID" sz="1000" b="0" i="0" u="none" strike="noStrike" kern="1200" cap="none" spc="0" normalizeH="0" baseline="0" noProof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266" name="Title 2"/>
          <p:cNvSpPr>
            <a:spLocks noGrp="1"/>
          </p:cNvSpPr>
          <p:nvPr>
            <p:ph type="title"/>
          </p:nvPr>
        </p:nvSpPr>
        <p:spPr>
          <a:xfrm>
            <a:off x="1959429" y="222069"/>
            <a:ext cx="8251371" cy="929637"/>
          </a:xfrm>
        </p:spPr>
        <p:txBody>
          <a:bodyPr>
            <a:normAutofit/>
          </a:bodyPr>
          <a:lstStyle/>
          <a:p>
            <a:pPr algn="ctr"/>
            <a:r>
              <a:rPr lang="en-US" sz="2700" i="1" dirty="0"/>
              <a:t>REVISED BUDGET IMPLEMENTATION REPORT</a:t>
            </a:r>
            <a:br>
              <a:rPr lang="en-US" sz="1800" i="1" dirty="0"/>
            </a:br>
            <a:r>
              <a:rPr lang="en-US" sz="1800" i="1" dirty="0"/>
              <a:t>(JANUARY – DECEMBER 2020)</a:t>
            </a:r>
            <a:r>
              <a:rPr lang="yo-NG" sz="1800" i="1" dirty="0"/>
              <a:t> </a:t>
            </a:r>
            <a:endParaRPr lang="en-GB" sz="18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67" name="Footer Placeholder 1"/>
          <p:cNvSpPr>
            <a:spLocks noGrp="1"/>
          </p:cNvSpPr>
          <p:nvPr>
            <p:ph type="ftr" sz="quarter" idx="3"/>
          </p:nvPr>
        </p:nvSpPr>
        <p:spPr bwMode="auto">
          <a:xfrm>
            <a:off x="6600704" y="6396596"/>
            <a:ext cx="3772395" cy="3569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Gill Sans MT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Gill Sans MT" pitchFamily="34" charset="0"/>
              <a:ea typeface="+mn-ea"/>
              <a:cs typeface="Calibr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405" y="74001"/>
            <a:ext cx="1515291" cy="1077706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2588BAE-25EF-4890-A29B-CB9FD32A55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2890951"/>
              </p:ext>
            </p:extLst>
          </p:nvPr>
        </p:nvGraphicFramePr>
        <p:xfrm>
          <a:off x="609600" y="1133043"/>
          <a:ext cx="10972797" cy="4885083"/>
        </p:xfrm>
        <a:graphic>
          <a:graphicData uri="http://schemas.openxmlformats.org/drawingml/2006/table">
            <a:tbl>
              <a:tblPr/>
              <a:tblGrid>
                <a:gridCol w="1223447">
                  <a:extLst>
                    <a:ext uri="{9D8B030D-6E8A-4147-A177-3AD203B41FA5}">
                      <a16:colId xmlns:a16="http://schemas.microsoft.com/office/drawing/2014/main" val="3083462735"/>
                    </a:ext>
                  </a:extLst>
                </a:gridCol>
                <a:gridCol w="1605775">
                  <a:extLst>
                    <a:ext uri="{9D8B030D-6E8A-4147-A177-3AD203B41FA5}">
                      <a16:colId xmlns:a16="http://schemas.microsoft.com/office/drawing/2014/main" val="1621954781"/>
                    </a:ext>
                  </a:extLst>
                </a:gridCol>
                <a:gridCol w="2351314">
                  <a:extLst>
                    <a:ext uri="{9D8B030D-6E8A-4147-A177-3AD203B41FA5}">
                      <a16:colId xmlns:a16="http://schemas.microsoft.com/office/drawing/2014/main" val="3932154754"/>
                    </a:ext>
                  </a:extLst>
                </a:gridCol>
                <a:gridCol w="2293964">
                  <a:extLst>
                    <a:ext uri="{9D8B030D-6E8A-4147-A177-3AD203B41FA5}">
                      <a16:colId xmlns:a16="http://schemas.microsoft.com/office/drawing/2014/main" val="1773917971"/>
                    </a:ext>
                  </a:extLst>
                </a:gridCol>
                <a:gridCol w="1739590">
                  <a:extLst>
                    <a:ext uri="{9D8B030D-6E8A-4147-A177-3AD203B41FA5}">
                      <a16:colId xmlns:a16="http://schemas.microsoft.com/office/drawing/2014/main" val="1309211130"/>
                    </a:ext>
                  </a:extLst>
                </a:gridCol>
                <a:gridCol w="1758707">
                  <a:extLst>
                    <a:ext uri="{9D8B030D-6E8A-4147-A177-3AD203B41FA5}">
                      <a16:colId xmlns:a16="http://schemas.microsoft.com/office/drawing/2014/main" val="1826146333"/>
                    </a:ext>
                  </a:extLst>
                </a:gridCol>
              </a:tblGrid>
              <a:tr h="284940">
                <a:tc gridSpan="6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EXPENDITURE</a:t>
                      </a:r>
                      <a:endParaRPr lang="en-US" sz="1600" b="0" i="0" u="none" strike="noStrike" dirty="0"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6124079"/>
                  </a:ext>
                </a:extLst>
              </a:tr>
              <a:tr h="438220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S/No 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Details 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Budget (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NBn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 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Actual (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NBn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 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Actual on Budget 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Total Performance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6386701"/>
                  </a:ext>
                </a:extLst>
              </a:tr>
              <a:tr h="254450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Recurrent Expenditure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132,481,051,124.53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103,777,400,675.26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78.33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73.44</a:t>
                      </a:r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5249573"/>
                  </a:ext>
                </a:extLst>
              </a:tr>
              <a:tr h="296858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 </a:t>
                      </a:r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Capital Expenditure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148,426,487,251.94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37,539,709,814.93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25.29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26.56</a:t>
                      </a:r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199666"/>
                  </a:ext>
                </a:extLst>
              </a:tr>
              <a:tr h="438220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 </a:t>
                      </a:r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Expenditure </a:t>
                      </a:r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280,907,538,376.47</a:t>
                      </a:r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141,317,110,490.19</a:t>
                      </a:r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50.31</a:t>
                      </a:r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2872353"/>
                  </a:ext>
                </a:extLst>
              </a:tr>
              <a:tr h="289790">
                <a:tc gridSpan="6"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REVENUE/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FUNDING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SOURCES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626250"/>
                  </a:ext>
                </a:extLst>
              </a:tr>
              <a:tr h="310994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S/No 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Details 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Budget (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NBn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 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Actual (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NBn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 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Actual on Budget 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Total Performance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1599416"/>
                  </a:ext>
                </a:extLst>
              </a:tr>
              <a:tr h="296858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Opening Balance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21,305,456,471.18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753309"/>
                  </a:ext>
                </a:extLst>
              </a:tr>
              <a:tr h="296858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IGR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113,552,327,272.42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50,866,458,638.51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44.80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44.91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9518965"/>
                  </a:ext>
                </a:extLst>
              </a:tr>
              <a:tr h="438220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 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Statutory Allocation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23,685,197,564.84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34,462,152,490.30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145.50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30.43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128103"/>
                  </a:ext>
                </a:extLst>
              </a:tr>
              <a:tr h="494764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 Revenue(Paris Club Refund)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373879"/>
                  </a:ext>
                </a:extLst>
              </a:tr>
              <a:tr h="148430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iv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VAT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14,101,725,230.63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16,246,002,689.93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115.21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14.34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6449861"/>
                  </a:ext>
                </a:extLst>
              </a:tr>
              <a:tr h="37460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CAPEX (F.G ROAD REFUND)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7447361"/>
                  </a:ext>
                </a:extLst>
              </a:tr>
              <a:tr h="254450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Capital Receipts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108,262,831,837.40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11,683,347,008.45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10.79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10.32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802883"/>
                  </a:ext>
                </a:extLst>
              </a:tr>
              <a:tr h="226178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 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280,907,538,376.47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113,257,960,827.19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40.32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96" marR="6796" marT="679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7507422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58017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0" y="142875"/>
            <a:ext cx="7500938" cy="642938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en-GB" sz="3100" dirty="0">
                <a:latin typeface="+mn-lt"/>
              </a:rPr>
            </a:br>
            <a:r>
              <a:rPr lang="yo-NG" sz="2200" dirty="0">
                <a:latin typeface="+mn-lt"/>
              </a:rPr>
              <a:t>Expenditure </a:t>
            </a:r>
            <a:r>
              <a:rPr lang="en-ZA" sz="2200" dirty="0">
                <a:latin typeface="+mn-lt"/>
              </a:rPr>
              <a:t>Review</a:t>
            </a:r>
            <a:r>
              <a:rPr lang="yo-NG" sz="2200" dirty="0">
                <a:latin typeface="+mn-lt"/>
              </a:rPr>
              <a:t> </a:t>
            </a:r>
            <a:r>
              <a:rPr lang="en-GB" sz="2200" dirty="0">
                <a:latin typeface="+mn-lt"/>
              </a:rPr>
              <a:t>- </a:t>
            </a:r>
            <a:r>
              <a:rPr lang="yo-NG" sz="2200" dirty="0">
                <a:latin typeface="+mn-lt"/>
              </a:rPr>
              <a:t>Jan</a:t>
            </a:r>
            <a:r>
              <a:rPr lang="en-US" sz="2200" dirty="0">
                <a:latin typeface="+mn-lt"/>
              </a:rPr>
              <a:t>uary</a:t>
            </a:r>
            <a:r>
              <a:rPr lang="yo-NG" sz="2200" dirty="0">
                <a:latin typeface="+mn-lt"/>
              </a:rPr>
              <a:t> to</a:t>
            </a:r>
            <a:r>
              <a:rPr lang="en-ZA" sz="2200" dirty="0">
                <a:latin typeface="+mn-lt"/>
              </a:rPr>
              <a:t> December 2019 </a:t>
            </a:r>
            <a:br>
              <a:rPr lang="en-ZA" sz="2700" dirty="0"/>
            </a:br>
            <a:endParaRPr lang="en-GB" sz="2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E1D6B85-5141-4E3A-A5B2-47B14D7D40B9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0D28F81-4A59-40FA-AA3C-C7F2771C21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0622" y="6300"/>
            <a:ext cx="1287379" cy="929705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5487136"/>
              </p:ext>
            </p:extLst>
          </p:nvPr>
        </p:nvGraphicFramePr>
        <p:xfrm>
          <a:off x="1889760" y="936005"/>
          <a:ext cx="8778241" cy="5159995"/>
        </p:xfrm>
        <a:graphic>
          <a:graphicData uri="http://schemas.openxmlformats.org/drawingml/2006/table">
            <a:tbl>
              <a:tblPr/>
              <a:tblGrid>
                <a:gridCol w="1516197">
                  <a:extLst>
                    <a:ext uri="{9D8B030D-6E8A-4147-A177-3AD203B41FA5}">
                      <a16:colId xmlns:a16="http://schemas.microsoft.com/office/drawing/2014/main" val="510845779"/>
                    </a:ext>
                  </a:extLst>
                </a:gridCol>
                <a:gridCol w="2158984">
                  <a:extLst>
                    <a:ext uri="{9D8B030D-6E8A-4147-A177-3AD203B41FA5}">
                      <a16:colId xmlns:a16="http://schemas.microsoft.com/office/drawing/2014/main" val="2866213527"/>
                    </a:ext>
                  </a:extLst>
                </a:gridCol>
                <a:gridCol w="2259587">
                  <a:extLst>
                    <a:ext uri="{9D8B030D-6E8A-4147-A177-3AD203B41FA5}">
                      <a16:colId xmlns:a16="http://schemas.microsoft.com/office/drawing/2014/main" val="3947753132"/>
                    </a:ext>
                  </a:extLst>
                </a:gridCol>
                <a:gridCol w="1351810">
                  <a:extLst>
                    <a:ext uri="{9D8B030D-6E8A-4147-A177-3AD203B41FA5}">
                      <a16:colId xmlns:a16="http://schemas.microsoft.com/office/drawing/2014/main" val="2453815245"/>
                    </a:ext>
                  </a:extLst>
                </a:gridCol>
                <a:gridCol w="1491663">
                  <a:extLst>
                    <a:ext uri="{9D8B030D-6E8A-4147-A177-3AD203B41FA5}">
                      <a16:colId xmlns:a16="http://schemas.microsoft.com/office/drawing/2014/main" val="990976463"/>
                    </a:ext>
                  </a:extLst>
                </a:gridCol>
              </a:tblGrid>
              <a:tr h="60196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Budget N(Bn)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Expenditure                        Jan. - Dec 2019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 on Budget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Total Performance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6430217"/>
                  </a:ext>
                </a:extLst>
              </a:tr>
              <a:tr h="37885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Allowances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74,480,000,000.00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57,535,416,170.53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9890531"/>
                  </a:ext>
                </a:extLst>
              </a:tr>
              <a:tr h="47448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Consolidated Revenue Fund Charges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9,168,584,090.86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330467"/>
                  </a:ext>
                </a:extLst>
              </a:tr>
              <a:tr h="5855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97,980,000,000.00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66,704,000,261.39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138285"/>
                  </a:ext>
                </a:extLst>
              </a:tr>
              <a:tr h="46911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41,185,700,000.00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20,120,714,705.47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0742651"/>
                  </a:ext>
                </a:extLst>
              </a:tr>
              <a:tr h="52350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(Overhead)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8,759,802,604.72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14698"/>
                  </a:ext>
                </a:extLst>
              </a:tr>
              <a:tr h="48596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149,665,700,000.00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95,584,517,571.58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4318630"/>
                  </a:ext>
                </a:extLst>
              </a:tr>
              <a:tr h="28241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231,507,328,788.00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32,422,490,798.14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0916904"/>
                  </a:ext>
                </a:extLst>
              </a:tr>
              <a:tr h="50973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(Capital)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19,150,000,000.00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15,158,902,609.53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1184990"/>
                  </a:ext>
                </a:extLst>
              </a:tr>
              <a:tr h="44338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250,657,328,788.00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47,581,393,407.67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2697395"/>
                  </a:ext>
                </a:extLst>
              </a:tr>
              <a:tr h="4050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400,323,028,788.00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143,165,910,979.25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566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768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6299"/>
            <a:ext cx="7550331" cy="833501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US" sz="1600" dirty="0"/>
              <a:t>Comparison of Expenditure Actual Performance for End Year 2020 and Corresponding Period, 2019</a:t>
            </a:r>
            <a:endParaRPr lang="en-GB" sz="1600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DC21EB-5201-468A-9628-9AC73A10963A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57C31F3-0959-46D2-9391-89AFB9FFD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22990"/>
              </p:ext>
            </p:extLst>
          </p:nvPr>
        </p:nvGraphicFramePr>
        <p:xfrm>
          <a:off x="1841863" y="716408"/>
          <a:ext cx="7667896" cy="3497784"/>
        </p:xfrm>
        <a:graphic>
          <a:graphicData uri="http://schemas.openxmlformats.org/drawingml/2006/table">
            <a:tbl>
              <a:tblPr/>
              <a:tblGrid>
                <a:gridCol w="292818">
                  <a:extLst>
                    <a:ext uri="{9D8B030D-6E8A-4147-A177-3AD203B41FA5}">
                      <a16:colId xmlns:a16="http://schemas.microsoft.com/office/drawing/2014/main" val="883552309"/>
                    </a:ext>
                  </a:extLst>
                </a:gridCol>
                <a:gridCol w="1851870">
                  <a:extLst>
                    <a:ext uri="{9D8B030D-6E8A-4147-A177-3AD203B41FA5}">
                      <a16:colId xmlns:a16="http://schemas.microsoft.com/office/drawing/2014/main" val="2146269366"/>
                    </a:ext>
                  </a:extLst>
                </a:gridCol>
                <a:gridCol w="1466063">
                  <a:extLst>
                    <a:ext uri="{9D8B030D-6E8A-4147-A177-3AD203B41FA5}">
                      <a16:colId xmlns:a16="http://schemas.microsoft.com/office/drawing/2014/main" val="1812286659"/>
                    </a:ext>
                  </a:extLst>
                </a:gridCol>
                <a:gridCol w="1210212">
                  <a:extLst>
                    <a:ext uri="{9D8B030D-6E8A-4147-A177-3AD203B41FA5}">
                      <a16:colId xmlns:a16="http://schemas.microsoft.com/office/drawing/2014/main" val="315354828"/>
                    </a:ext>
                  </a:extLst>
                </a:gridCol>
                <a:gridCol w="1125330">
                  <a:extLst>
                    <a:ext uri="{9D8B030D-6E8A-4147-A177-3AD203B41FA5}">
                      <a16:colId xmlns:a16="http://schemas.microsoft.com/office/drawing/2014/main" val="4047116842"/>
                    </a:ext>
                  </a:extLst>
                </a:gridCol>
                <a:gridCol w="732848">
                  <a:extLst>
                    <a:ext uri="{9D8B030D-6E8A-4147-A177-3AD203B41FA5}">
                      <a16:colId xmlns:a16="http://schemas.microsoft.com/office/drawing/2014/main" val="3272193081"/>
                    </a:ext>
                  </a:extLst>
                </a:gridCol>
                <a:gridCol w="988755">
                  <a:extLst>
                    <a:ext uri="{9D8B030D-6E8A-4147-A177-3AD203B41FA5}">
                      <a16:colId xmlns:a16="http://schemas.microsoft.com/office/drawing/2014/main" val="2257896412"/>
                    </a:ext>
                  </a:extLst>
                </a:gridCol>
              </a:tblGrid>
              <a:tr h="28985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2020</a:t>
                      </a:r>
                    </a:p>
                  </a:txBody>
                  <a:tcPr marL="9525" marR="9525" marT="50292" marB="50292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2019</a:t>
                      </a:r>
                    </a:p>
                  </a:txBody>
                  <a:tcPr marL="9525" marR="9525" marT="50292" marB="50292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484985"/>
                  </a:ext>
                </a:extLst>
              </a:tr>
              <a:tr h="57543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    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    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09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and Allowances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717100"/>
                  </a:ext>
                </a:extLst>
              </a:tr>
              <a:tr h="3033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CRFC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071288"/>
                  </a:ext>
                </a:extLst>
              </a:tr>
              <a:tr h="3033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73.96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66.71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271915"/>
                  </a:ext>
                </a:extLst>
              </a:tr>
              <a:tr h="3033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720179"/>
                  </a:ext>
                </a:extLst>
              </a:tr>
              <a:tr h="3033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(O/H)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158115"/>
                  </a:ext>
                </a:extLst>
              </a:tr>
              <a:tr h="35701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103.78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95.58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956354"/>
                  </a:ext>
                </a:extLst>
              </a:tr>
              <a:tr h="3033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634882"/>
                  </a:ext>
                </a:extLst>
              </a:tr>
              <a:tr h="3033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141.32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143.16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652419"/>
                  </a:ext>
                </a:extLst>
              </a:tr>
            </a:tbl>
          </a:graphicData>
        </a:graphic>
      </p:graphicFrame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ADEF68-3C45-48D2-9472-763863339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204468418"/>
              </p:ext>
            </p:extLst>
          </p:nvPr>
        </p:nvGraphicFramePr>
        <p:xfrm>
          <a:off x="2272552" y="4346712"/>
          <a:ext cx="7237207" cy="2171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6300"/>
            <a:ext cx="1158241" cy="83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260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99606" y="1565737"/>
            <a:ext cx="4403188" cy="4708456"/>
          </a:xfrm>
        </p:spPr>
        <p:txBody>
          <a:bodyPr>
            <a:normAutofit fontScale="47500" lnSpcReduction="20000"/>
          </a:bodyPr>
          <a:lstStyle/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3200" dirty="0">
                <a:latin typeface="Arial Rounded MT Bold" panose="020F0704030504030204" pitchFamily="34" charset="0"/>
                <a:cs typeface="Arial" charset="0"/>
              </a:rPr>
              <a:t>Expenditure</a:t>
            </a:r>
            <a:r>
              <a:rPr lang="yo-NG" sz="3200" dirty="0">
                <a:latin typeface="Arial Rounded MT Bold" panose="020F0704030504030204" pitchFamily="34" charset="0"/>
                <a:cs typeface="Arial" charset="0"/>
              </a:rPr>
              <a:t> Performance as at</a:t>
            </a:r>
            <a:r>
              <a:rPr lang="en-GB" sz="3200" dirty="0"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3200" dirty="0">
                <a:latin typeface="Arial Rounded MT Bold" panose="020F0704030504030204" pitchFamily="34" charset="0"/>
                <a:cs typeface="Arial" charset="0"/>
              </a:rPr>
              <a:t>the year end December, </a:t>
            </a:r>
            <a:r>
              <a:rPr lang="yo-NG" sz="3200" dirty="0">
                <a:latin typeface="Arial Rounded MT Bold" panose="020F0704030504030204" pitchFamily="34" charset="0"/>
                <a:cs typeface="Arial" charset="0"/>
              </a:rPr>
              <a:t>20</a:t>
            </a:r>
            <a:r>
              <a:rPr lang="en-US" sz="3200" dirty="0">
                <a:latin typeface="Arial Rounded MT Bold" panose="020F0704030504030204" pitchFamily="34" charset="0"/>
                <a:cs typeface="Arial" charset="0"/>
              </a:rPr>
              <a:t>20</a:t>
            </a:r>
            <a:r>
              <a:rPr lang="yo-NG" sz="32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3200" dirty="0">
                <a:latin typeface="Arial Rounded MT Bold" panose="020F0704030504030204" pitchFamily="34" charset="0"/>
                <a:cs typeface="Arial" charset="0"/>
              </a:rPr>
              <a:t>stood at</a:t>
            </a:r>
            <a:r>
              <a:rPr lang="en-ZA" sz="32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3200" b="1" dirty="0">
                <a:latin typeface="Arial Rounded MT Bold" panose="020F0704030504030204" pitchFamily="34" charset="0"/>
                <a:cs typeface="Arial" charset="0"/>
              </a:rPr>
              <a:t>N141.32B</a:t>
            </a:r>
            <a:r>
              <a:rPr lang="en-ZA" sz="32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3200" dirty="0">
                <a:latin typeface="Arial Rounded MT Bold" panose="020F0704030504030204" pitchFamily="34" charset="0"/>
                <a:cs typeface="Arial" charset="0"/>
              </a:rPr>
              <a:t>which represents </a:t>
            </a:r>
            <a:r>
              <a:rPr lang="en-ZA" sz="3200" b="1" dirty="0">
                <a:latin typeface="Arial Rounded MT Bold" panose="020F0704030504030204" pitchFamily="34" charset="0"/>
                <a:cs typeface="Arial" charset="0"/>
              </a:rPr>
              <a:t>50.31% of the Total Expenditure Budget size of N280.91B.</a:t>
            </a:r>
            <a:endParaRPr lang="en-ZA" sz="3200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3200" dirty="0">
                <a:latin typeface="Arial Rounded MT Bold" panose="020F0704030504030204" pitchFamily="34" charset="0"/>
                <a:cs typeface="Arial" charset="0"/>
              </a:rPr>
              <a:t>The actual expenditure deviation from total budget expenditure is </a:t>
            </a:r>
            <a:r>
              <a:rPr lang="en-ZA" sz="3200" b="1" dirty="0">
                <a:latin typeface="Arial Rounded MT Bold" panose="020F0704030504030204" pitchFamily="34" charset="0"/>
                <a:cs typeface="Arial" charset="0"/>
              </a:rPr>
              <a:t>49.69%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3200" dirty="0">
                <a:latin typeface="Arial Rounded MT Bold" panose="020F0704030504030204" pitchFamily="34" charset="0"/>
                <a:cs typeface="Arial" charset="0"/>
              </a:rPr>
              <a:t>The performance depicts a negative change of</a:t>
            </a:r>
            <a:r>
              <a:rPr lang="en-ZA" sz="3200" b="1" dirty="0">
                <a:latin typeface="Arial Rounded MT Bold" panose="020F0704030504030204" pitchFamily="34" charset="0"/>
                <a:cs typeface="Arial" charset="0"/>
              </a:rPr>
              <a:t> 1.29%</a:t>
            </a:r>
            <a:r>
              <a:rPr lang="en-ZA" sz="3200" dirty="0"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3200" b="1" dirty="0">
                <a:latin typeface="Arial Rounded MT Bold" panose="020F0704030504030204" pitchFamily="34" charset="0"/>
                <a:cs typeface="Arial" charset="0"/>
              </a:rPr>
              <a:t> in expenditure </a:t>
            </a:r>
            <a:r>
              <a:rPr lang="en-ZA" sz="3200" dirty="0">
                <a:latin typeface="Arial Rounded MT Bold" panose="020F0704030504030204" pitchFamily="34" charset="0"/>
                <a:cs typeface="Arial" charset="0"/>
              </a:rPr>
              <a:t>when compared with the actual expenditure for the corresponding period of </a:t>
            </a:r>
            <a:r>
              <a:rPr lang="yo-NG" sz="3200" dirty="0">
                <a:latin typeface="Arial Rounded MT Bold" panose="020F0704030504030204" pitchFamily="34" charset="0"/>
                <a:cs typeface="Arial" charset="0"/>
              </a:rPr>
              <a:t>201</a:t>
            </a:r>
            <a:r>
              <a:rPr lang="en-US" sz="3200" dirty="0">
                <a:latin typeface="Arial Rounded MT Bold" panose="020F0704030504030204" pitchFamily="34" charset="0"/>
                <a:cs typeface="Arial" charset="0"/>
              </a:rPr>
              <a:t>9</a:t>
            </a:r>
            <a:r>
              <a:rPr lang="en-ZA" sz="3200" dirty="0">
                <a:latin typeface="Arial Rounded MT Bold" panose="020F0704030504030204" pitchFamily="34" charset="0"/>
                <a:cs typeface="Arial" charset="0"/>
              </a:rPr>
              <a:t>,</a:t>
            </a:r>
            <a:r>
              <a:rPr lang="en-ZA" sz="32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3200" dirty="0">
                <a:latin typeface="Arial Rounded MT Bold" panose="020F0704030504030204" pitchFamily="34" charset="0"/>
                <a:cs typeface="Arial" charset="0"/>
              </a:rPr>
              <a:t>which was </a:t>
            </a:r>
            <a:r>
              <a:rPr lang="en-ZA" sz="32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N143.17</a:t>
            </a:r>
            <a:r>
              <a:rPr lang="en-ZA" sz="3200" b="1" dirty="0">
                <a:latin typeface="Arial Rounded MT Bold" panose="020F0704030504030204" pitchFamily="34" charset="0"/>
                <a:cs typeface="Arial" charset="0"/>
              </a:rPr>
              <a:t>B</a:t>
            </a:r>
            <a:r>
              <a:rPr lang="en-ZA" sz="32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3200" dirty="0">
                <a:latin typeface="Arial Rounded MT Bold" panose="020F0704030504030204" pitchFamily="34" charset="0"/>
                <a:cs typeface="Arial" charset="0"/>
              </a:rPr>
              <a:t>representing</a:t>
            </a:r>
            <a:r>
              <a:rPr lang="en-ZA" sz="32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3200" b="1" dirty="0">
                <a:latin typeface="Arial Rounded MT Bold" panose="020F0704030504030204" pitchFamily="34" charset="0"/>
                <a:cs typeface="Arial" charset="0"/>
              </a:rPr>
              <a:t>35.76</a:t>
            </a:r>
            <a:r>
              <a:rPr lang="en-ZA" sz="32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%</a:t>
            </a:r>
            <a:r>
              <a:rPr lang="en-ZA" sz="32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3200" dirty="0">
                <a:latin typeface="Arial Rounded MT Bold" panose="020F0704030504030204" pitchFamily="34" charset="0"/>
                <a:cs typeface="Arial" charset="0"/>
              </a:rPr>
              <a:t>of the total Budget size</a:t>
            </a:r>
            <a:r>
              <a:rPr lang="en-ZA" sz="32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3200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of </a:t>
            </a:r>
            <a:r>
              <a:rPr lang="en-ZA" sz="32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</a:t>
            </a:r>
            <a:r>
              <a:rPr lang="en-ZA" sz="3200" b="1" dirty="0">
                <a:latin typeface="Arial Rounded MT Bold" panose="020F0704030504030204" pitchFamily="34" charset="0"/>
                <a:cs typeface="Arial" charset="0"/>
              </a:rPr>
              <a:t>400.32B.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600" b="1" dirty="0">
              <a:solidFill>
                <a:srgbClr val="FF0000"/>
              </a:solidFill>
              <a:latin typeface="Arial Rounded MT Bold" panose="020F0704030504030204" pitchFamily="34" charset="0"/>
              <a:cs typeface="Arial" charset="0"/>
            </a:endParaRPr>
          </a:p>
          <a:p>
            <a:endParaRPr lang="en-US" sz="1600" dirty="0">
              <a:latin typeface="Arial Rounded MT Bold" panose="020F07040305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	      </a:t>
            </a:r>
            <a:r>
              <a:rPr lang="en-US" sz="3100" dirty="0"/>
              <a:t>End</a:t>
            </a:r>
            <a:r>
              <a:rPr lang="en-US" sz="4400" dirty="0"/>
              <a:t> </a:t>
            </a:r>
            <a:r>
              <a:rPr lang="en-US" sz="3100" dirty="0"/>
              <a:t>Year 2020 </a:t>
            </a:r>
            <a:r>
              <a:rPr lang="yo-NG" sz="3100" dirty="0"/>
              <a:t>Budget</a:t>
            </a:r>
            <a:r>
              <a:rPr lang="en-US" sz="3100" dirty="0"/>
              <a:t> Performance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179933451"/>
              </p:ext>
            </p:extLst>
          </p:nvPr>
        </p:nvGraphicFramePr>
        <p:xfrm>
          <a:off x="2225040" y="1449978"/>
          <a:ext cx="4288302" cy="4488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1885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Revenue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3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553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2597" y="166548"/>
            <a:ext cx="7929154" cy="982983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US" b="1" dirty="0"/>
            </a:br>
            <a:r>
              <a:rPr lang="en-US" sz="2200" dirty="0"/>
              <a:t>Details of Actual Revenue (January – December 2020)</a:t>
            </a:r>
            <a:br>
              <a:rPr lang="en-US" sz="3100" dirty="0"/>
            </a:br>
            <a:endParaRPr lang="en-GB" sz="3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0097A7-1261-48A1-964F-CD8C95AE8158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646E590-C464-4AB9-9CA3-2F21F9649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A7FA1D5-D00A-426A-8B1A-8126F83FED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665169"/>
              </p:ext>
            </p:extLst>
          </p:nvPr>
        </p:nvGraphicFramePr>
        <p:xfrm>
          <a:off x="1528354" y="1144642"/>
          <a:ext cx="4408212" cy="5003752"/>
        </p:xfrm>
        <a:graphic>
          <a:graphicData uri="http://schemas.openxmlformats.org/drawingml/2006/table">
            <a:tbl>
              <a:tblPr/>
              <a:tblGrid>
                <a:gridCol w="409575">
                  <a:extLst>
                    <a:ext uri="{9D8B030D-6E8A-4147-A177-3AD203B41FA5}">
                      <a16:colId xmlns:a16="http://schemas.microsoft.com/office/drawing/2014/main" val="3612551319"/>
                    </a:ext>
                  </a:extLst>
                </a:gridCol>
                <a:gridCol w="1560097">
                  <a:extLst>
                    <a:ext uri="{9D8B030D-6E8A-4147-A177-3AD203B41FA5}">
                      <a16:colId xmlns:a16="http://schemas.microsoft.com/office/drawing/2014/main" val="2452492371"/>
                    </a:ext>
                  </a:extLst>
                </a:gridCol>
                <a:gridCol w="1167285">
                  <a:extLst>
                    <a:ext uri="{9D8B030D-6E8A-4147-A177-3AD203B41FA5}">
                      <a16:colId xmlns:a16="http://schemas.microsoft.com/office/drawing/2014/main" val="595454233"/>
                    </a:ext>
                  </a:extLst>
                </a:gridCol>
                <a:gridCol w="1271255">
                  <a:extLst>
                    <a:ext uri="{9D8B030D-6E8A-4147-A177-3AD203B41FA5}">
                      <a16:colId xmlns:a16="http://schemas.microsoft.com/office/drawing/2014/main" val="3423164889"/>
                    </a:ext>
                  </a:extLst>
                </a:gridCol>
              </a:tblGrid>
              <a:tr h="53021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S/No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Actuals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5263290"/>
                  </a:ext>
                </a:extLst>
              </a:tr>
              <a:tr h="53021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IGR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50.87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44.91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2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34.46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30.43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3849080"/>
                  </a:ext>
                </a:extLst>
              </a:tr>
              <a:tr h="74188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Other income/Paris Club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0363572"/>
                  </a:ext>
                </a:extLst>
              </a:tr>
              <a:tr h="6534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Value Added Tax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16.25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14.35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782574"/>
                  </a:ext>
                </a:extLst>
              </a:tr>
              <a:tr h="6534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Revenue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101.58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89.69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653431"/>
                  </a:ext>
                </a:extLst>
              </a:tr>
              <a:tr h="4144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Capital Receipt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11.68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10.31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7360490"/>
                  </a:ext>
                </a:extLst>
              </a:tr>
              <a:tr h="4144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CAPEX Refund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1920397"/>
                  </a:ext>
                </a:extLst>
              </a:tr>
              <a:tr h="65347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Funding Sources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113.26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1604484"/>
                  </a:ext>
                </a:extLst>
              </a:tr>
            </a:tbl>
          </a:graphicData>
        </a:graphic>
      </p:graphicFrame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325604105"/>
              </p:ext>
            </p:extLst>
          </p:nvPr>
        </p:nvGraphicFramePr>
        <p:xfrm>
          <a:off x="6240378" y="1383747"/>
          <a:ext cx="4648015" cy="4764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710" y="54427"/>
            <a:ext cx="1515291" cy="1265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21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3EA5AB-5932-4CD0-A244-332A6ADB3EB5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82890" y="6301"/>
            <a:ext cx="8775510" cy="437832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en-ZA" sz="3000" dirty="0"/>
            </a:br>
            <a:br>
              <a:rPr lang="en-ZA" sz="3000" dirty="0"/>
            </a:br>
            <a:r>
              <a:rPr lang="en-ZA" sz="2200" dirty="0">
                <a:solidFill>
                  <a:srgbClr val="000000"/>
                </a:solidFill>
              </a:rPr>
              <a:t>Revenue Performance -Funding Sources( January- December 2020.)</a:t>
            </a:r>
            <a:br>
              <a:rPr lang="en-ZA" b="1" dirty="0">
                <a:solidFill>
                  <a:srgbClr val="000000"/>
                </a:solidFill>
              </a:rPr>
            </a:br>
            <a:endParaRPr lang="en-ZA" dirty="0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10828136-82C0-4587-9EFD-53774B098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843925440"/>
              </p:ext>
            </p:extLst>
          </p:nvPr>
        </p:nvGraphicFramePr>
        <p:xfrm>
          <a:off x="2974166" y="4443636"/>
          <a:ext cx="5945183" cy="2188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5681" y="27382"/>
            <a:ext cx="1158241" cy="833501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BB265A5-3E67-46CC-889A-CA06A4EE10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1782903"/>
              </p:ext>
            </p:extLst>
          </p:nvPr>
        </p:nvGraphicFramePr>
        <p:xfrm>
          <a:off x="1125415" y="548640"/>
          <a:ext cx="9242474" cy="3838593"/>
        </p:xfrm>
        <a:graphic>
          <a:graphicData uri="http://schemas.openxmlformats.org/drawingml/2006/table">
            <a:tbl>
              <a:tblPr/>
              <a:tblGrid>
                <a:gridCol w="1073881">
                  <a:extLst>
                    <a:ext uri="{9D8B030D-6E8A-4147-A177-3AD203B41FA5}">
                      <a16:colId xmlns:a16="http://schemas.microsoft.com/office/drawing/2014/main" val="854952251"/>
                    </a:ext>
                  </a:extLst>
                </a:gridCol>
                <a:gridCol w="1572471">
                  <a:extLst>
                    <a:ext uri="{9D8B030D-6E8A-4147-A177-3AD203B41FA5}">
                      <a16:colId xmlns:a16="http://schemas.microsoft.com/office/drawing/2014/main" val="2601068794"/>
                    </a:ext>
                  </a:extLst>
                </a:gridCol>
                <a:gridCol w="1534115">
                  <a:extLst>
                    <a:ext uri="{9D8B030D-6E8A-4147-A177-3AD203B41FA5}">
                      <a16:colId xmlns:a16="http://schemas.microsoft.com/office/drawing/2014/main" val="1510667952"/>
                    </a:ext>
                  </a:extLst>
                </a:gridCol>
                <a:gridCol w="1163370">
                  <a:extLst>
                    <a:ext uri="{9D8B030D-6E8A-4147-A177-3AD203B41FA5}">
                      <a16:colId xmlns:a16="http://schemas.microsoft.com/office/drawing/2014/main" val="3519058721"/>
                    </a:ext>
                  </a:extLst>
                </a:gridCol>
                <a:gridCol w="1176154">
                  <a:extLst>
                    <a:ext uri="{9D8B030D-6E8A-4147-A177-3AD203B41FA5}">
                      <a16:colId xmlns:a16="http://schemas.microsoft.com/office/drawing/2014/main" val="271247010"/>
                    </a:ext>
                  </a:extLst>
                </a:gridCol>
                <a:gridCol w="818196">
                  <a:extLst>
                    <a:ext uri="{9D8B030D-6E8A-4147-A177-3AD203B41FA5}">
                      <a16:colId xmlns:a16="http://schemas.microsoft.com/office/drawing/2014/main" val="4139371871"/>
                    </a:ext>
                  </a:extLst>
                </a:gridCol>
                <a:gridCol w="920470">
                  <a:extLst>
                    <a:ext uri="{9D8B030D-6E8A-4147-A177-3AD203B41FA5}">
                      <a16:colId xmlns:a16="http://schemas.microsoft.com/office/drawing/2014/main" val="2871762106"/>
                    </a:ext>
                  </a:extLst>
                </a:gridCol>
                <a:gridCol w="983817">
                  <a:extLst>
                    <a:ext uri="{9D8B030D-6E8A-4147-A177-3AD203B41FA5}">
                      <a16:colId xmlns:a16="http://schemas.microsoft.com/office/drawing/2014/main" val="3658496778"/>
                    </a:ext>
                  </a:extLst>
                </a:gridCol>
              </a:tblGrid>
              <a:tr h="18709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  <a:endParaRPr lang="en-US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2019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326218"/>
                  </a:ext>
                </a:extLst>
              </a:tr>
              <a:tr h="364721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S/NO.  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 Estimates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Jan.-Dec. Actual        (Nbn)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 Estimates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Jan.-Dec. Actual (Nbn)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0799033"/>
                  </a:ext>
                </a:extLst>
              </a:tr>
              <a:tr h="285737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21.31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4667"/>
                  </a:ext>
                </a:extLst>
              </a:tr>
              <a:tr h="364721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.(a)                    IGR;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Ministries 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102.82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40.17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125.60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58.71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46.74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342073"/>
                  </a:ext>
                </a:extLst>
              </a:tr>
              <a:tr h="364721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(b) 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Boards and Corporations  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9.57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89.19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33.64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8248064"/>
                  </a:ext>
                </a:extLst>
              </a:tr>
              <a:tr h="28573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IGR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113.55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50.87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159.24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70.92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44.54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5029631"/>
                  </a:ext>
                </a:extLst>
              </a:tr>
              <a:tr h="225766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Statutory Allocation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23.69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34.46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145.46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40.69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96.88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726812"/>
                  </a:ext>
                </a:extLst>
              </a:tr>
              <a:tr h="279769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iii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Paris Club Refund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3427803"/>
                  </a:ext>
                </a:extLst>
              </a:tr>
              <a:tr h="234728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iv 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VAT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16.25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115.25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75.39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7712847"/>
                  </a:ext>
                </a:extLst>
              </a:tr>
              <a:tr h="356291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Revenue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172.65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101.58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58.84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219.24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125.18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6265198"/>
                  </a:ext>
                </a:extLst>
              </a:tr>
              <a:tr h="28573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Capital Receipts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108.26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101.08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713439"/>
                  </a:ext>
                </a:extLst>
              </a:tr>
              <a:tr h="364721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vi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Capex (F.G Road Refund)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33.02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41.28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7631939"/>
                  </a:ext>
                </a:extLst>
              </a:tr>
              <a:tr h="184459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280.91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113.26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40.32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400.32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159.59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39.87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58" marR="4258" marT="42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932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6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7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08223" y="477078"/>
            <a:ext cx="8476681" cy="348224"/>
          </a:xfrm>
        </p:spPr>
        <p:txBody>
          <a:bodyPr>
            <a:noAutofit/>
          </a:bodyPr>
          <a:lstStyle/>
          <a:p>
            <a:pPr algn="ctr"/>
            <a:r>
              <a:rPr lang="en-GB" sz="2000" dirty="0">
                <a:latin typeface="Arial Rounded MT Bold" panose="020F0704030504030204" pitchFamily="34" charset="0"/>
              </a:rPr>
              <a:t>Revenue Details at a glance </a:t>
            </a:r>
            <a:r>
              <a:rPr lang="en-US" sz="2000" dirty="0">
                <a:latin typeface="Arial Rounded MT Bold" panose="020F0704030504030204" pitchFamily="34" charset="0"/>
              </a:rPr>
              <a:t>(January- December 2019)</a:t>
            </a:r>
            <a:r>
              <a:rPr lang="yo-NG" sz="2000" dirty="0">
                <a:latin typeface="Arial Rounded MT Bold" panose="020F0704030504030204" pitchFamily="34" charset="0"/>
              </a:rPr>
              <a:t> </a:t>
            </a:r>
            <a:endParaRPr lang="en-GB" sz="2000" dirty="0">
              <a:latin typeface="Arial Rounded MT Bold" panose="020F07040305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559" y="102555"/>
            <a:ext cx="1227218" cy="944192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2E8CD4-1FCB-4EDD-B69B-B6E454F110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7579166"/>
              </p:ext>
            </p:extLst>
          </p:nvPr>
        </p:nvGraphicFramePr>
        <p:xfrm>
          <a:off x="1997612" y="1046747"/>
          <a:ext cx="7709095" cy="4960352"/>
        </p:xfrm>
        <a:graphic>
          <a:graphicData uri="http://schemas.openxmlformats.org/drawingml/2006/table">
            <a:tbl>
              <a:tblPr/>
              <a:tblGrid>
                <a:gridCol w="1535216">
                  <a:extLst>
                    <a:ext uri="{9D8B030D-6E8A-4147-A177-3AD203B41FA5}">
                      <a16:colId xmlns:a16="http://schemas.microsoft.com/office/drawing/2014/main" val="3299613908"/>
                    </a:ext>
                  </a:extLst>
                </a:gridCol>
                <a:gridCol w="1240578">
                  <a:extLst>
                    <a:ext uri="{9D8B030D-6E8A-4147-A177-3AD203B41FA5}">
                      <a16:colId xmlns:a16="http://schemas.microsoft.com/office/drawing/2014/main" val="1072134096"/>
                    </a:ext>
                  </a:extLst>
                </a:gridCol>
                <a:gridCol w="1066835">
                  <a:extLst>
                    <a:ext uri="{9D8B030D-6E8A-4147-A177-3AD203B41FA5}">
                      <a16:colId xmlns:a16="http://schemas.microsoft.com/office/drawing/2014/main" val="27994903"/>
                    </a:ext>
                  </a:extLst>
                </a:gridCol>
                <a:gridCol w="992463">
                  <a:extLst>
                    <a:ext uri="{9D8B030D-6E8A-4147-A177-3AD203B41FA5}">
                      <a16:colId xmlns:a16="http://schemas.microsoft.com/office/drawing/2014/main" val="3144074171"/>
                    </a:ext>
                  </a:extLst>
                </a:gridCol>
                <a:gridCol w="1447340">
                  <a:extLst>
                    <a:ext uri="{9D8B030D-6E8A-4147-A177-3AD203B41FA5}">
                      <a16:colId xmlns:a16="http://schemas.microsoft.com/office/drawing/2014/main" val="2452982426"/>
                    </a:ext>
                  </a:extLst>
                </a:gridCol>
                <a:gridCol w="1426663">
                  <a:extLst>
                    <a:ext uri="{9D8B030D-6E8A-4147-A177-3AD203B41FA5}">
                      <a16:colId xmlns:a16="http://schemas.microsoft.com/office/drawing/2014/main" val="723167121"/>
                    </a:ext>
                  </a:extLst>
                </a:gridCol>
              </a:tblGrid>
              <a:tr h="254536">
                <a:tc gridSpan="6"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                      REVENUE/FUNDING SOURCES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5682385"/>
                  </a:ext>
                </a:extLst>
              </a:tr>
              <a:tr h="52769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S/No 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Details 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Budget (NBn) 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Actual (NBn) 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Performance 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Total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9367586"/>
                  </a:ext>
                </a:extLst>
              </a:tr>
              <a:tr h="502864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159.24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70.92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44.54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44.44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889117"/>
                  </a:ext>
                </a:extLst>
              </a:tr>
              <a:tr h="397325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40.69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96.88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25.50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8369732"/>
                  </a:ext>
                </a:extLst>
              </a:tr>
              <a:tr h="875356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Revenue(Paris Club Refund)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6743549"/>
                  </a:ext>
                </a:extLst>
              </a:tr>
              <a:tr h="502864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75.39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8326451"/>
                  </a:ext>
                </a:extLst>
              </a:tr>
              <a:tr h="397325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CAPEX (F.G ROAD REFUND)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33.02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41.28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20.69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7543798"/>
                  </a:ext>
                </a:extLst>
              </a:tr>
              <a:tr h="875356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101.08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0.87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0070341"/>
                  </a:ext>
                </a:extLst>
              </a:tr>
              <a:tr h="627029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400.32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159.59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39.87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65" marR="5665" marT="56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2521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708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25" y="90624"/>
            <a:ext cx="8229600" cy="631612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ZA" sz="1600" dirty="0"/>
              <a:t> Y2020 IGR OF MAJOR REVENUE GENERATING AGENCIES</a:t>
            </a:r>
            <a:endParaRPr lang="en-GB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E94AA1-D595-4ACB-98CF-32F1B9E78F2F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51FBF0-6412-4489-AE27-4B390AB03A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498179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560" y="21614"/>
            <a:ext cx="1158241" cy="833501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542350"/>
              </p:ext>
            </p:extLst>
          </p:nvPr>
        </p:nvGraphicFramePr>
        <p:xfrm>
          <a:off x="1546961" y="543339"/>
          <a:ext cx="8300424" cy="5724940"/>
        </p:xfrm>
        <a:graphic>
          <a:graphicData uri="http://schemas.openxmlformats.org/drawingml/2006/table">
            <a:tbl>
              <a:tblPr/>
              <a:tblGrid>
                <a:gridCol w="719161">
                  <a:extLst>
                    <a:ext uri="{9D8B030D-6E8A-4147-A177-3AD203B41FA5}">
                      <a16:colId xmlns:a16="http://schemas.microsoft.com/office/drawing/2014/main" val="2781585911"/>
                    </a:ext>
                  </a:extLst>
                </a:gridCol>
                <a:gridCol w="2264751">
                  <a:extLst>
                    <a:ext uri="{9D8B030D-6E8A-4147-A177-3AD203B41FA5}">
                      <a16:colId xmlns:a16="http://schemas.microsoft.com/office/drawing/2014/main" val="1000088425"/>
                    </a:ext>
                  </a:extLst>
                </a:gridCol>
                <a:gridCol w="1828690">
                  <a:extLst>
                    <a:ext uri="{9D8B030D-6E8A-4147-A177-3AD203B41FA5}">
                      <a16:colId xmlns:a16="http://schemas.microsoft.com/office/drawing/2014/main" val="960462877"/>
                    </a:ext>
                  </a:extLst>
                </a:gridCol>
                <a:gridCol w="2205156">
                  <a:extLst>
                    <a:ext uri="{9D8B030D-6E8A-4147-A177-3AD203B41FA5}">
                      <a16:colId xmlns:a16="http://schemas.microsoft.com/office/drawing/2014/main" val="3036767039"/>
                    </a:ext>
                  </a:extLst>
                </a:gridCol>
                <a:gridCol w="1282666">
                  <a:extLst>
                    <a:ext uri="{9D8B030D-6E8A-4147-A177-3AD203B41FA5}">
                      <a16:colId xmlns:a16="http://schemas.microsoft.com/office/drawing/2014/main" val="1168814636"/>
                    </a:ext>
                  </a:extLst>
                </a:gridCol>
              </a:tblGrid>
              <a:tr h="37615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PROVISION </a:t>
                      </a:r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</a:t>
                      </a:r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  PERFORMANCE    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2644821"/>
                  </a:ext>
                </a:extLst>
              </a:tr>
              <a:tr h="25600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Board of Internal Revenue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70,369,609,302.32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31,545,155,071.95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2469588"/>
                  </a:ext>
                </a:extLst>
              </a:tr>
              <a:tr h="25600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Bureau of Lands and Survey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26,129,711,786.20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3,658,940,679.25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0773907"/>
                  </a:ext>
                </a:extLst>
              </a:tr>
              <a:tr h="2231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2,327,733,503.98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2238993"/>
                  </a:ext>
                </a:extLst>
              </a:tr>
              <a:tr h="3830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Ogun State Urban and Regional Planning Board   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1,568,330,161.67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8669167"/>
                  </a:ext>
                </a:extLst>
              </a:tr>
              <a:tr h="2571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Education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969,688,286.91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165870"/>
                  </a:ext>
                </a:extLst>
              </a:tr>
              <a:tr h="2571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Moshood Abiola Polytechnic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912,222,644.05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444102"/>
                  </a:ext>
                </a:extLst>
              </a:tr>
              <a:tr h="3830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Industry, Trade and Investment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790,316,470.00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2525814"/>
                  </a:ext>
                </a:extLst>
              </a:tr>
              <a:tr h="27817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Olabisi Onabanjo University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675,933,879.13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88266"/>
                  </a:ext>
                </a:extLst>
              </a:tr>
              <a:tr h="25552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Ogun State Housing Corporation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748,766,387.71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4789830"/>
                  </a:ext>
                </a:extLst>
              </a:tr>
              <a:tr h="35638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Gateway Polytechnic Saapade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731,031,745.00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799665"/>
                  </a:ext>
                </a:extLst>
              </a:tr>
              <a:tr h="38426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Ministry of Finance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1,055,983,919.80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621,293,878.20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7559794"/>
                  </a:ext>
                </a:extLst>
              </a:tr>
              <a:tr h="2571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Physical Planning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491,998,028.72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255,716,979.74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6432817"/>
                  </a:ext>
                </a:extLst>
              </a:tr>
              <a:tr h="27905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Tai Solarin University of Education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838,023,964.64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389,206,920.50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8476052"/>
                  </a:ext>
                </a:extLst>
              </a:tr>
              <a:tr h="3830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Olabisi Onabanjo University Teaching Hospital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479,052,771.89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798366"/>
                  </a:ext>
                </a:extLst>
              </a:tr>
              <a:tr h="34126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Gateway Polytechnic Igbesa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692,500,000.00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468,473,971.77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8804393"/>
                  </a:ext>
                </a:extLst>
              </a:tr>
              <a:tr h="25716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Sub-Total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109,637,827,001.68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46,141,863,351.75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42.09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9426106"/>
                  </a:ext>
                </a:extLst>
              </a:tr>
              <a:tr h="2747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Others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3,914,500,270.74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4,724,595,286.76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120.69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663957"/>
                  </a:ext>
                </a:extLst>
              </a:tr>
              <a:tr h="2663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113,552,327,272.42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50,866,458,638.51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44.80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3591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562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Expenditure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8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593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4063" y="304936"/>
            <a:ext cx="7164054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yo-NG" sz="2200" dirty="0">
                <a:latin typeface="+mn-lt"/>
              </a:rPr>
              <a:t>Expenditure </a:t>
            </a:r>
            <a:r>
              <a:rPr lang="en-ZA" sz="2200" dirty="0">
                <a:latin typeface="+mn-lt"/>
              </a:rPr>
              <a:t>Review</a:t>
            </a:r>
            <a:r>
              <a:rPr lang="yo-NG" sz="2200" dirty="0">
                <a:latin typeface="+mn-lt"/>
              </a:rPr>
              <a:t> </a:t>
            </a:r>
            <a:r>
              <a:rPr lang="en-GB" sz="2200" dirty="0">
                <a:latin typeface="+mn-lt"/>
              </a:rPr>
              <a:t>- </a:t>
            </a:r>
            <a:r>
              <a:rPr lang="en-US" sz="2200" dirty="0">
                <a:latin typeface="+mn-lt"/>
              </a:rPr>
              <a:t>January</a:t>
            </a:r>
            <a:r>
              <a:rPr lang="yo-NG" sz="2200" dirty="0">
                <a:latin typeface="+mn-lt"/>
              </a:rPr>
              <a:t> to </a:t>
            </a:r>
            <a:r>
              <a:rPr lang="en-ZA" sz="2200" dirty="0">
                <a:latin typeface="+mn-lt"/>
              </a:rPr>
              <a:t>December </a:t>
            </a:r>
            <a:r>
              <a:rPr lang="yo-NG" sz="2200" dirty="0">
                <a:latin typeface="+mn-lt"/>
              </a:rPr>
              <a:t>20</a:t>
            </a:r>
            <a:r>
              <a:rPr lang="en-US" sz="2200" dirty="0">
                <a:latin typeface="+mn-lt"/>
              </a:rPr>
              <a:t>20</a:t>
            </a:r>
            <a:br>
              <a:rPr lang="en-ZA" sz="2200" dirty="0"/>
            </a:br>
            <a:endParaRPr lang="en-GB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406388"/>
              </p:ext>
            </p:extLst>
          </p:nvPr>
        </p:nvGraphicFramePr>
        <p:xfrm>
          <a:off x="1517374" y="1083212"/>
          <a:ext cx="9157251" cy="4890316"/>
        </p:xfrm>
        <a:graphic>
          <a:graphicData uri="http://schemas.openxmlformats.org/drawingml/2006/table">
            <a:tbl>
              <a:tblPr/>
              <a:tblGrid>
                <a:gridCol w="1408807">
                  <a:extLst>
                    <a:ext uri="{9D8B030D-6E8A-4147-A177-3AD203B41FA5}">
                      <a16:colId xmlns:a16="http://schemas.microsoft.com/office/drawing/2014/main" val="2102727088"/>
                    </a:ext>
                  </a:extLst>
                </a:gridCol>
                <a:gridCol w="2359271">
                  <a:extLst>
                    <a:ext uri="{9D8B030D-6E8A-4147-A177-3AD203B41FA5}">
                      <a16:colId xmlns:a16="http://schemas.microsoft.com/office/drawing/2014/main" val="3915775645"/>
                    </a:ext>
                  </a:extLst>
                </a:gridCol>
                <a:gridCol w="2359271">
                  <a:extLst>
                    <a:ext uri="{9D8B030D-6E8A-4147-A177-3AD203B41FA5}">
                      <a16:colId xmlns:a16="http://schemas.microsoft.com/office/drawing/2014/main" val="2263318472"/>
                    </a:ext>
                  </a:extLst>
                </a:gridCol>
                <a:gridCol w="1505301">
                  <a:extLst>
                    <a:ext uri="{9D8B030D-6E8A-4147-A177-3AD203B41FA5}">
                      <a16:colId xmlns:a16="http://schemas.microsoft.com/office/drawing/2014/main" val="1787474445"/>
                    </a:ext>
                  </a:extLst>
                </a:gridCol>
                <a:gridCol w="1524601">
                  <a:extLst>
                    <a:ext uri="{9D8B030D-6E8A-4147-A177-3AD203B41FA5}">
                      <a16:colId xmlns:a16="http://schemas.microsoft.com/office/drawing/2014/main" val="3069224988"/>
                    </a:ext>
                  </a:extLst>
                </a:gridCol>
              </a:tblGrid>
              <a:tr h="3553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Budget N(Bn)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Expenditure           </a:t>
                      </a:r>
                    </a:p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Jan. – Dec. 2020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Total Performance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810750"/>
                  </a:ext>
                </a:extLst>
              </a:tr>
              <a:tr h="4123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Allowances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69,087,567,259.23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58,209,612,199.64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30795"/>
                  </a:ext>
                </a:extLst>
              </a:tr>
              <a:tr h="61326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Consolidated Revenue Fund Charges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15,566,772,510.19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15,754,697,381.78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666136"/>
                  </a:ext>
                </a:extLst>
              </a:tr>
              <a:tr h="4104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84,654,339,769.42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73,964,309,581.42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4395341"/>
                  </a:ext>
                </a:extLst>
              </a:tr>
              <a:tr h="46064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39,148,659,349.35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22,257,876,842.61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748727"/>
                  </a:ext>
                </a:extLst>
              </a:tr>
              <a:tr h="43494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(Overhead 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8,678,052,005.76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7,555,214,251.23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5436"/>
                  </a:ext>
                </a:extLst>
              </a:tr>
              <a:tr h="4123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132,481,051,124.53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103,777,400,675.26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3002025"/>
                  </a:ext>
                </a:extLst>
              </a:tr>
              <a:tr h="32923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141,426,487,251.94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27,480,909,647.80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509443"/>
                  </a:ext>
                </a:extLst>
              </a:tr>
              <a:tr h="4123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(Capital)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10,058,800,167.13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916071"/>
                  </a:ext>
                </a:extLst>
              </a:tr>
              <a:tr h="4123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148,426,487,251.94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37,539,709,814.93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2656846"/>
                  </a:ext>
                </a:extLst>
              </a:tr>
              <a:tr h="55624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280,907,538,376.47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141,317,110,490.19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50.31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0495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9205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3|9.3|4.6|4.2|4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1975</TotalTime>
  <Words>1164</Words>
  <Application>Microsoft Office PowerPoint</Application>
  <PresentationFormat>Widescreen</PresentationFormat>
  <Paragraphs>588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Arial Black</vt:lpstr>
      <vt:lpstr>Arial Rounded MT Bold</vt:lpstr>
      <vt:lpstr>Calibri</vt:lpstr>
      <vt:lpstr>Gill Sans MT</vt:lpstr>
      <vt:lpstr>Lucida Sans Unicode</vt:lpstr>
      <vt:lpstr>Verdana</vt:lpstr>
      <vt:lpstr>Wingdings 2</vt:lpstr>
      <vt:lpstr>Wingdings 3</vt:lpstr>
      <vt:lpstr>Concourse</vt:lpstr>
      <vt:lpstr>REVISED BUDGET IMPLEMENTATION REPORT (JANUARY – DECEMBER 2020) </vt:lpstr>
      <vt:lpstr>       End Year 2020 Budget Performance</vt:lpstr>
      <vt:lpstr>Revenue Review</vt:lpstr>
      <vt:lpstr> Details of Actual Revenue (January – December 2020) </vt:lpstr>
      <vt:lpstr>  Revenue Performance -Funding Sources( January- December 2020.) </vt:lpstr>
      <vt:lpstr>Revenue Details at a glance (January- December 2019) </vt:lpstr>
      <vt:lpstr> Y2020 IGR OF MAJOR REVENUE GENERATING AGENCIES</vt:lpstr>
      <vt:lpstr>Expenditure Review</vt:lpstr>
      <vt:lpstr> Expenditure Review - January to December 2020 </vt:lpstr>
      <vt:lpstr> Expenditure Review - January to December 2019  </vt:lpstr>
      <vt:lpstr>Comparison of Expenditure Actual Performance for End Year 2020 and Corresponding Period,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2019 Budget Performance Summary</dc:title>
  <dc:creator>MIN. OF BUDGET&amp;PLANN</dc:creator>
  <cp:lastModifiedBy>KARIMOT KAREEM</cp:lastModifiedBy>
  <cp:revision>137</cp:revision>
  <cp:lastPrinted>2021-01-19T21:46:09Z</cp:lastPrinted>
  <dcterms:created xsi:type="dcterms:W3CDTF">2020-04-18T18:41:11Z</dcterms:created>
  <dcterms:modified xsi:type="dcterms:W3CDTF">2021-01-19T21:46:25Z</dcterms:modified>
</cp:coreProperties>
</file>